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57" r:id="rId4"/>
    <p:sldId id="258" r:id="rId5"/>
    <p:sldId id="259" r:id="rId6"/>
    <p:sldId id="260" r:id="rId7"/>
    <p:sldId id="261" r:id="rId8"/>
    <p:sldId id="262" r:id="rId9"/>
    <p:sldId id="279" r:id="rId10"/>
    <p:sldId id="265" r:id="rId11"/>
    <p:sldId id="266" r:id="rId12"/>
    <p:sldId id="267" r:id="rId13"/>
    <p:sldId id="274" r:id="rId14"/>
    <p:sldId id="278" r:id="rId15"/>
    <p:sldId id="280" r:id="rId16"/>
    <p:sldId id="275" r:id="rId17"/>
    <p:sldId id="276" r:id="rId18"/>
    <p:sldId id="268" r:id="rId19"/>
    <p:sldId id="269" r:id="rId20"/>
    <p:sldId id="271" r:id="rId21"/>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05" d="100"/>
          <a:sy n="105" d="100"/>
        </p:scale>
        <p:origin x="216"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84EB-1618-B3E2-8F89-0FCF97547D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19CA2962-414B-F17C-7743-0C45FC9A7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3154F7F9-B25E-8A2A-8AD1-33EA60E54327}"/>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6FE5FECD-EF2A-9330-34CA-9765DC13C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7AED0-92BC-DC8C-E004-0588A7EDACA4}"/>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386615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C09D-FDC3-26F6-9CA3-318BCB72B0CE}"/>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F14F618B-4252-60C3-BC29-C42140CECE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C17DDB33-A7D0-BEC5-F79B-73B9752999E1}"/>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C47666FB-CE58-110D-32BE-E9024A935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5BE65-813A-A6D1-74B0-3E4BEE175EC8}"/>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200894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F670C-D2B0-9F98-6024-EA0CC0871B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331C851B-A51F-D833-E3F5-0C78A242F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EDECB7B9-19AF-C70E-3D71-5FCFD88592F3}"/>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A3DDD391-81A3-DC47-D9B1-B73D7FC7C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D1DE6-19C3-216F-8EF8-1D8180F0881B}"/>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78771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ECE5B-AC89-4A9D-DF53-69E6CD2995A5}"/>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E0EB8E1B-4E6C-BC2E-F75F-0E9D71B4E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9271BDA7-B07C-EE2D-DB1D-078C3828811B}"/>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92001F7B-71CC-33CE-1B92-D0575892B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57BF6-1755-27F3-2B28-2C2800B3316C}"/>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180244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37F51-797F-C211-64F9-D61A42218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5FA06451-ED97-E3E7-BEDD-35F3D4712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81FFFE-872A-877D-0A7D-C97D9647E8FA}"/>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E0B9F2D0-08E6-7739-D2A0-353247367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8819D-16AA-B4B6-C9C5-58808497C666}"/>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2895966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97F2E-33DC-0B9E-51A3-EBDBAF0A9FFF}"/>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FCE9C3C4-292C-90EB-96B4-65AFA65F3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650DC282-D733-3EB8-0ACB-2892EE450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46E20923-75EF-572B-A643-FBF5FC6D7A5D}"/>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6" name="Footer Placeholder 5">
            <a:extLst>
              <a:ext uri="{FF2B5EF4-FFF2-40B4-BE49-F238E27FC236}">
                <a16:creationId xmlns:a16="http://schemas.microsoft.com/office/drawing/2014/main" id="{1AA4780D-A55F-969F-DFAC-A3C6A729E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6C80C-AED0-7ADE-A9AD-3B04329AA04F}"/>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271775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7B90-CE93-B79E-9B36-3188BF8A29F6}"/>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402F58BA-DEA8-72B4-3AA2-F6F120DF7E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487B50-C06D-7040-98FC-DB6072DF27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6A28F37F-6EEB-6FD9-BBDD-8CB307121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CFD23-C175-9B43-7430-C2976192AC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CF403AB0-FFFD-AED9-955A-ECFE03A14F16}"/>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8" name="Footer Placeholder 7">
            <a:extLst>
              <a:ext uri="{FF2B5EF4-FFF2-40B4-BE49-F238E27FC236}">
                <a16:creationId xmlns:a16="http://schemas.microsoft.com/office/drawing/2014/main" id="{A8FD2D79-F589-3EDA-3431-70CAB2066D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2E8E17-33EA-FD30-A5A2-E908A7FB8654}"/>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1525991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6ED0-F739-50A9-5D7E-C4FB3CF4973E}"/>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3AA00561-B5D8-FF6E-FF5E-A7777F0CD146}"/>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4" name="Footer Placeholder 3">
            <a:extLst>
              <a:ext uri="{FF2B5EF4-FFF2-40B4-BE49-F238E27FC236}">
                <a16:creationId xmlns:a16="http://schemas.microsoft.com/office/drawing/2014/main" id="{9B9A2085-6E3A-8FA2-9A37-2EA606E25B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60891E-716B-A527-0822-780279ECA09C}"/>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11843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038B0E-7326-6E96-7D4F-2EB43BFDF8D5}"/>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3" name="Footer Placeholder 2">
            <a:extLst>
              <a:ext uri="{FF2B5EF4-FFF2-40B4-BE49-F238E27FC236}">
                <a16:creationId xmlns:a16="http://schemas.microsoft.com/office/drawing/2014/main" id="{030624E6-75B4-E2C3-93F4-DB593F2034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080FE-2054-134B-9A03-4D3097FF80CF}"/>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222967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D003-3125-2311-8E35-F690FAD707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8F04BB8A-89A2-361E-9C1F-0BB1817BD2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D66FDB7F-61AE-D0C9-544E-8DE3A1EC4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DE3883-4B50-9D9C-E9C7-2999BADE742C}"/>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6" name="Footer Placeholder 5">
            <a:extLst>
              <a:ext uri="{FF2B5EF4-FFF2-40B4-BE49-F238E27FC236}">
                <a16:creationId xmlns:a16="http://schemas.microsoft.com/office/drawing/2014/main" id="{BA97121B-080A-38A5-A846-866DC6F68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79681-FA6C-B081-29B4-E9839FA74D8B}"/>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117100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DFFA-02DC-C370-C048-BFE1009ADA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2387AEBD-3E0A-E65C-9629-76BE78BA0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0DABC580-CB4E-E429-06B3-DB80BC8CA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D1371-7FC7-861B-77D3-4989E712E9A7}"/>
              </a:ext>
            </a:extLst>
          </p:cNvPr>
          <p:cNvSpPr>
            <a:spLocks noGrp="1"/>
          </p:cNvSpPr>
          <p:nvPr>
            <p:ph type="dt" sz="half" idx="10"/>
          </p:nvPr>
        </p:nvSpPr>
        <p:spPr/>
        <p:txBody>
          <a:bodyPr/>
          <a:lstStyle/>
          <a:p>
            <a:fld id="{FC879164-7204-402B-87CA-CA56F70375BC}" type="datetimeFigureOut">
              <a:rPr lang="en-US" smtClean="0"/>
              <a:t>4/10/23</a:t>
            </a:fld>
            <a:endParaRPr lang="en-US"/>
          </a:p>
        </p:txBody>
      </p:sp>
      <p:sp>
        <p:nvSpPr>
          <p:cNvPr id="6" name="Footer Placeholder 5">
            <a:extLst>
              <a:ext uri="{FF2B5EF4-FFF2-40B4-BE49-F238E27FC236}">
                <a16:creationId xmlns:a16="http://schemas.microsoft.com/office/drawing/2014/main" id="{E9161D45-9378-6A8B-2F3F-88B755220E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A0C95-752E-B532-6DA7-B7BDFEADF934}"/>
              </a:ext>
            </a:extLst>
          </p:cNvPr>
          <p:cNvSpPr>
            <a:spLocks noGrp="1"/>
          </p:cNvSpPr>
          <p:nvPr>
            <p:ph type="sldNum" sz="quarter" idx="12"/>
          </p:nvPr>
        </p:nvSpPr>
        <p:spPr/>
        <p:txBody>
          <a:bodyPr/>
          <a:lstStyle/>
          <a:p>
            <a:fld id="{8EFD0ADD-7E47-41EC-BD1B-10495B2C54ED}" type="slidenum">
              <a:rPr lang="en-US" smtClean="0"/>
              <a:t>‹#›</a:t>
            </a:fld>
            <a:endParaRPr lang="en-US"/>
          </a:p>
        </p:txBody>
      </p:sp>
    </p:spTree>
    <p:extLst>
      <p:ext uri="{BB962C8B-B14F-4D97-AF65-F5344CB8AC3E}">
        <p14:creationId xmlns:p14="http://schemas.microsoft.com/office/powerpoint/2010/main" val="3458419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358E1C-135B-6919-F4D9-E19475C163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6C93F454-97A9-404D-B29D-8BBBD609D8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042F9C25-2115-0AA9-59F7-41ABB8C5E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79164-7204-402B-87CA-CA56F70375BC}" type="datetimeFigureOut">
              <a:rPr lang="en-US" smtClean="0"/>
              <a:t>4/10/23</a:t>
            </a:fld>
            <a:endParaRPr lang="en-US"/>
          </a:p>
        </p:txBody>
      </p:sp>
      <p:sp>
        <p:nvSpPr>
          <p:cNvPr id="5" name="Footer Placeholder 4">
            <a:extLst>
              <a:ext uri="{FF2B5EF4-FFF2-40B4-BE49-F238E27FC236}">
                <a16:creationId xmlns:a16="http://schemas.microsoft.com/office/drawing/2014/main" id="{2CF330B0-BFF4-5D0D-C52A-8A788CEA2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7F9C0-F4D9-2F3F-AA12-0116F819F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D0ADD-7E47-41EC-BD1B-10495B2C54ED}" type="slidenum">
              <a:rPr lang="en-US" smtClean="0"/>
              <a:t>‹#›</a:t>
            </a:fld>
            <a:endParaRPr lang="en-US"/>
          </a:p>
        </p:txBody>
      </p:sp>
    </p:spTree>
    <p:extLst>
      <p:ext uri="{BB962C8B-B14F-4D97-AF65-F5344CB8AC3E}">
        <p14:creationId xmlns:p14="http://schemas.microsoft.com/office/powerpoint/2010/main" val="573329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B31C645D-5D54-5E7C-A315-DBA0AFEE86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21733" y="1426464"/>
            <a:ext cx="11548534" cy="5031157"/>
          </a:xfrm>
          <a:prstGeom prst="rect">
            <a:avLst/>
          </a:prstGeom>
        </p:spPr>
      </p:pic>
      <p:sp>
        <p:nvSpPr>
          <p:cNvPr id="2" name="Title 1">
            <a:extLst>
              <a:ext uri="{FF2B5EF4-FFF2-40B4-BE49-F238E27FC236}">
                <a16:creationId xmlns:a16="http://schemas.microsoft.com/office/drawing/2014/main" id="{C5C9958C-2B53-4BC4-52B7-00EA7A91033E}"/>
              </a:ext>
            </a:extLst>
          </p:cNvPr>
          <p:cNvSpPr>
            <a:spLocks noGrp="1"/>
          </p:cNvSpPr>
          <p:nvPr>
            <p:ph type="ctrTitle"/>
          </p:nvPr>
        </p:nvSpPr>
        <p:spPr>
          <a:xfrm>
            <a:off x="553381" y="4901184"/>
            <a:ext cx="6176603" cy="1088226"/>
          </a:xfrm>
        </p:spPr>
        <p:txBody>
          <a:bodyPr anchor="b">
            <a:normAutofit/>
          </a:bodyPr>
          <a:lstStyle/>
          <a:p>
            <a:pPr algn="l"/>
            <a:r>
              <a:rPr lang="en-US" sz="5200" dirty="0">
                <a:solidFill>
                  <a:srgbClr val="FFFFFF"/>
                </a:solidFill>
              </a:rPr>
              <a:t>Electric Forces</a:t>
            </a:r>
          </a:p>
        </p:txBody>
      </p:sp>
    </p:spTree>
    <p:extLst>
      <p:ext uri="{BB962C8B-B14F-4D97-AF65-F5344CB8AC3E}">
        <p14:creationId xmlns:p14="http://schemas.microsoft.com/office/powerpoint/2010/main" val="378101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FCDA-8F00-F102-8CAD-1ADAB59E0657}"/>
              </a:ext>
            </a:extLst>
          </p:cNvPr>
          <p:cNvSpPr>
            <a:spLocks noGrp="1"/>
          </p:cNvSpPr>
          <p:nvPr>
            <p:ph type="title"/>
          </p:nvPr>
        </p:nvSpPr>
        <p:spPr/>
        <p:txBody>
          <a:bodyPr/>
          <a:lstStyle/>
          <a:p>
            <a:r>
              <a:rPr lang="en-US" dirty="0"/>
              <a:t>Charged Objects </a:t>
            </a:r>
          </a:p>
        </p:txBody>
      </p:sp>
      <p:sp>
        <p:nvSpPr>
          <p:cNvPr id="3" name="Content Placeholder 2">
            <a:extLst>
              <a:ext uri="{FF2B5EF4-FFF2-40B4-BE49-F238E27FC236}">
                <a16:creationId xmlns:a16="http://schemas.microsoft.com/office/drawing/2014/main" id="{39CBB5EB-9505-1020-50E4-3C4422F5D753}"/>
              </a:ext>
            </a:extLst>
          </p:cNvPr>
          <p:cNvSpPr>
            <a:spLocks noGrp="1"/>
          </p:cNvSpPr>
          <p:nvPr>
            <p:ph idx="1"/>
          </p:nvPr>
        </p:nvSpPr>
        <p:spPr>
          <a:xfrm>
            <a:off x="533400" y="1547329"/>
            <a:ext cx="10515600" cy="4351338"/>
          </a:xfrm>
        </p:spPr>
        <p:txBody>
          <a:bodyPr/>
          <a:lstStyle/>
          <a:p>
            <a:r>
              <a:rPr lang="en-US" dirty="0"/>
              <a:t>When </a:t>
            </a:r>
            <a:r>
              <a:rPr lang="en-US" u="sng" dirty="0"/>
              <a:t>charged particles move </a:t>
            </a:r>
            <a:r>
              <a:rPr lang="en-US" dirty="0"/>
              <a:t>from one electrically neutral object to another, both objects become </a:t>
            </a:r>
            <a:r>
              <a:rPr lang="en-US" u="sng" dirty="0"/>
              <a:t>electrically charged. </a:t>
            </a:r>
          </a:p>
          <a:p>
            <a:r>
              <a:rPr lang="en-US" dirty="0"/>
              <a:t>An object is </a:t>
            </a:r>
            <a:r>
              <a:rPr lang="en-US" b="1" dirty="0"/>
              <a:t>electrically charged when it has an unbalanced amount of positive charge or negative charge</a:t>
            </a:r>
          </a:p>
          <a:p>
            <a:r>
              <a:rPr lang="en-US" dirty="0"/>
              <a:t>. An object that has lost charged particles as it comes in contact with another object has an unbalanced electric charge</a:t>
            </a:r>
          </a:p>
        </p:txBody>
      </p:sp>
      <p:pic>
        <p:nvPicPr>
          <p:cNvPr id="2050" name="Picture 2" descr="Types of Charging with Examples">
            <a:extLst>
              <a:ext uri="{FF2B5EF4-FFF2-40B4-BE49-F238E27FC236}">
                <a16:creationId xmlns:a16="http://schemas.microsoft.com/office/drawing/2014/main" id="{963B4882-BFD0-8840-9A80-6E0B5084D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587" y="4272446"/>
            <a:ext cx="36099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3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456F-5593-1027-55DB-C0DE1A4002A1}"/>
              </a:ext>
            </a:extLst>
          </p:cNvPr>
          <p:cNvSpPr>
            <a:spLocks noGrp="1"/>
          </p:cNvSpPr>
          <p:nvPr>
            <p:ph type="title"/>
          </p:nvPr>
        </p:nvSpPr>
        <p:spPr/>
        <p:txBody>
          <a:bodyPr/>
          <a:lstStyle/>
          <a:p>
            <a:r>
              <a:rPr lang="en-US" dirty="0"/>
              <a:t>Neutral Object</a:t>
            </a:r>
            <a:br>
              <a:rPr lang="en-US" dirty="0"/>
            </a:br>
            <a:endParaRPr lang="en-US" dirty="0"/>
          </a:p>
        </p:txBody>
      </p:sp>
      <p:sp>
        <p:nvSpPr>
          <p:cNvPr id="3" name="Content Placeholder 2">
            <a:extLst>
              <a:ext uri="{FF2B5EF4-FFF2-40B4-BE49-F238E27FC236}">
                <a16:creationId xmlns:a16="http://schemas.microsoft.com/office/drawing/2014/main" id="{F8F4F167-018B-DB9E-A976-02EF93701C89}"/>
              </a:ext>
            </a:extLst>
          </p:cNvPr>
          <p:cNvSpPr>
            <a:spLocks noGrp="1"/>
          </p:cNvSpPr>
          <p:nvPr>
            <p:ph idx="1"/>
          </p:nvPr>
        </p:nvSpPr>
        <p:spPr/>
        <p:txBody>
          <a:bodyPr>
            <a:normAutofit/>
          </a:bodyPr>
          <a:lstStyle/>
          <a:p>
            <a:r>
              <a:rPr lang="en-US" dirty="0"/>
              <a:t> All objects contain charged particles. </a:t>
            </a:r>
          </a:p>
          <a:p>
            <a:r>
              <a:rPr lang="en-US" b="1" dirty="0"/>
              <a:t>When an object has equal amounts of positive charge and negative charge, the charges are balanced ( uncharged ).</a:t>
            </a:r>
            <a:r>
              <a:rPr lang="en-US" dirty="0"/>
              <a:t> </a:t>
            </a:r>
          </a:p>
          <a:p>
            <a:r>
              <a:rPr lang="en-US" dirty="0">
                <a:solidFill>
                  <a:srgbClr val="FF0000"/>
                </a:solidFill>
              </a:rPr>
              <a:t>An object with equal amounts of positive charge and negative charge is electrically neutral</a:t>
            </a:r>
            <a:r>
              <a:rPr lang="en-US" dirty="0"/>
              <a:t>.</a:t>
            </a:r>
          </a:p>
          <a:p>
            <a:r>
              <a:rPr lang="en-US" dirty="0">
                <a:highlight>
                  <a:srgbClr val="FFFF00"/>
                </a:highlight>
              </a:rPr>
              <a:t> Electrically neutral </a:t>
            </a:r>
            <a:r>
              <a:rPr lang="en-US" dirty="0">
                <a:solidFill>
                  <a:srgbClr val="FF0000"/>
                </a:solidFill>
                <a:highlight>
                  <a:srgbClr val="FFFF00"/>
                </a:highlight>
              </a:rPr>
              <a:t>objects do not attract or repel each other.</a:t>
            </a:r>
          </a:p>
          <a:p>
            <a:r>
              <a:rPr lang="en-US" dirty="0">
                <a:solidFill>
                  <a:srgbClr val="FF0000"/>
                </a:solidFill>
                <a:highlight>
                  <a:srgbClr val="FFFF00"/>
                </a:highlight>
              </a:rPr>
              <a:t>But  </a:t>
            </a:r>
            <a:r>
              <a:rPr lang="en-US" dirty="0">
                <a:solidFill>
                  <a:srgbClr val="FF0000"/>
                </a:solidFill>
              </a:rPr>
              <a:t>Neutral objects </a:t>
            </a:r>
            <a:r>
              <a:rPr lang="en-US" b="1" dirty="0"/>
              <a:t>can be attracted to charged objects.</a:t>
            </a:r>
          </a:p>
        </p:txBody>
      </p:sp>
    </p:spTree>
    <p:extLst>
      <p:ext uri="{BB962C8B-B14F-4D97-AF65-F5344CB8AC3E}">
        <p14:creationId xmlns:p14="http://schemas.microsoft.com/office/powerpoint/2010/main" val="1128479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CC9D2-0B6F-2888-C0B6-03C17CAD074E}"/>
              </a:ext>
            </a:extLst>
          </p:cNvPr>
          <p:cNvSpPr>
            <a:spLocks noGrp="1"/>
          </p:cNvSpPr>
          <p:nvPr>
            <p:ph type="title"/>
          </p:nvPr>
        </p:nvSpPr>
        <p:spPr/>
        <p:txBody>
          <a:bodyPr/>
          <a:lstStyle/>
          <a:p>
            <a:r>
              <a:rPr lang="en-US" dirty="0"/>
              <a:t>Charged particles</a:t>
            </a:r>
          </a:p>
        </p:txBody>
      </p:sp>
      <p:sp>
        <p:nvSpPr>
          <p:cNvPr id="3" name="Content Placeholder 2">
            <a:extLst>
              <a:ext uri="{FF2B5EF4-FFF2-40B4-BE49-F238E27FC236}">
                <a16:creationId xmlns:a16="http://schemas.microsoft.com/office/drawing/2014/main" id="{B4F15DB9-C395-77B5-3FE2-B60D52DB9020}"/>
              </a:ext>
            </a:extLst>
          </p:cNvPr>
          <p:cNvSpPr>
            <a:spLocks noGrp="1"/>
          </p:cNvSpPr>
          <p:nvPr>
            <p:ph idx="1"/>
          </p:nvPr>
        </p:nvSpPr>
        <p:spPr>
          <a:xfrm>
            <a:off x="560101" y="1497496"/>
            <a:ext cx="5800942" cy="4876799"/>
          </a:xfrm>
        </p:spPr>
        <p:txBody>
          <a:bodyPr>
            <a:normAutofit fontScale="85000" lnSpcReduction="10000"/>
          </a:bodyPr>
          <a:lstStyle/>
          <a:p>
            <a:r>
              <a:rPr lang="en-US" sz="3200" dirty="0"/>
              <a:t>Charged particles can transfer between objects. In the figure below, a negatively charged balloon is brought near cans. </a:t>
            </a:r>
          </a:p>
          <a:p>
            <a:r>
              <a:rPr lang="en-US" sz="3200" dirty="0"/>
              <a:t>The negative charges in the cans are pushed away from the balloon. The result is negative charges in the farther can and positive charges in the can closest to the balloon.</a:t>
            </a:r>
          </a:p>
          <a:p>
            <a:r>
              <a:rPr lang="en-US" sz="3200" dirty="0"/>
              <a:t> This method of charging an object is called </a:t>
            </a:r>
            <a:r>
              <a:rPr lang="en-US" sz="3200" b="1" dirty="0">
                <a:highlight>
                  <a:srgbClr val="FF00FF"/>
                </a:highlight>
              </a:rPr>
              <a:t>induction</a:t>
            </a:r>
            <a:r>
              <a:rPr lang="en-US" sz="3200" dirty="0"/>
              <a:t>.</a:t>
            </a:r>
          </a:p>
          <a:p>
            <a:r>
              <a:rPr lang="en-US" sz="3200" dirty="0"/>
              <a:t> </a:t>
            </a:r>
            <a:r>
              <a:rPr lang="en-US" sz="3200" b="1" u="sng" dirty="0"/>
              <a:t>Induction is the charging of an object without touching it.</a:t>
            </a:r>
          </a:p>
        </p:txBody>
      </p:sp>
      <p:pic>
        <p:nvPicPr>
          <p:cNvPr id="4" name="Content Placeholder 4">
            <a:extLst>
              <a:ext uri="{FF2B5EF4-FFF2-40B4-BE49-F238E27FC236}">
                <a16:creationId xmlns:a16="http://schemas.microsoft.com/office/drawing/2014/main" id="{3A024DFB-1974-A280-06AC-93D4E07F2CA2}"/>
              </a:ext>
            </a:extLst>
          </p:cNvPr>
          <p:cNvPicPr>
            <a:picLocks noChangeAspect="1"/>
          </p:cNvPicPr>
          <p:nvPr/>
        </p:nvPicPr>
        <p:blipFill>
          <a:blip r:embed="rId2"/>
          <a:stretch>
            <a:fillRect/>
          </a:stretch>
        </p:blipFill>
        <p:spPr>
          <a:xfrm>
            <a:off x="6661205" y="896024"/>
            <a:ext cx="5301998" cy="5065951"/>
          </a:xfrm>
          <a:prstGeom prst="rect">
            <a:avLst/>
          </a:prstGeom>
        </p:spPr>
      </p:pic>
    </p:spTree>
    <p:extLst>
      <p:ext uri="{BB962C8B-B14F-4D97-AF65-F5344CB8AC3E}">
        <p14:creationId xmlns:p14="http://schemas.microsoft.com/office/powerpoint/2010/main" val="853818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ABD9E-36C2-7A24-B20D-E1EC26C06765}"/>
              </a:ext>
            </a:extLst>
          </p:cNvPr>
          <p:cNvSpPr>
            <a:spLocks noGrp="1"/>
          </p:cNvSpPr>
          <p:nvPr>
            <p:ph type="title"/>
          </p:nvPr>
        </p:nvSpPr>
        <p:spPr/>
        <p:txBody>
          <a:bodyPr/>
          <a:lstStyle/>
          <a:p>
            <a:r>
              <a:rPr lang="en-US" dirty="0"/>
              <a:t>Conductors and Insulators </a:t>
            </a:r>
          </a:p>
        </p:txBody>
      </p:sp>
      <p:sp>
        <p:nvSpPr>
          <p:cNvPr id="3" name="Content Placeholder 2">
            <a:extLst>
              <a:ext uri="{FF2B5EF4-FFF2-40B4-BE49-F238E27FC236}">
                <a16:creationId xmlns:a16="http://schemas.microsoft.com/office/drawing/2014/main" id="{41369429-F054-7591-5766-74FABA95DBDF}"/>
              </a:ext>
            </a:extLst>
          </p:cNvPr>
          <p:cNvSpPr>
            <a:spLocks noGrp="1"/>
          </p:cNvSpPr>
          <p:nvPr>
            <p:ph idx="1"/>
          </p:nvPr>
        </p:nvSpPr>
        <p:spPr/>
        <p:txBody>
          <a:bodyPr/>
          <a:lstStyle/>
          <a:p>
            <a:endParaRPr lang="en-US" dirty="0"/>
          </a:p>
          <a:p>
            <a:r>
              <a:rPr lang="en-US" dirty="0"/>
              <a:t>An electric </a:t>
            </a:r>
            <a:r>
              <a:rPr lang="en-US" b="1" dirty="0"/>
              <a:t>insulator</a:t>
            </a:r>
            <a:r>
              <a:rPr lang="en-US" dirty="0"/>
              <a:t> is </a:t>
            </a:r>
            <a:r>
              <a:rPr lang="en-US" u="sng" dirty="0"/>
              <a:t>a material in which charges cannot easily move. </a:t>
            </a:r>
            <a:r>
              <a:rPr lang="en-US" dirty="0"/>
              <a:t>Glass, rubber, wood, and air are good electric insulators. </a:t>
            </a:r>
          </a:p>
          <a:p>
            <a:r>
              <a:rPr lang="en-US" dirty="0"/>
              <a:t>A </a:t>
            </a:r>
            <a:r>
              <a:rPr lang="en-US" u="sng" dirty="0"/>
              <a:t>material in which charged particles can easily move is an electric </a:t>
            </a:r>
            <a:r>
              <a:rPr lang="en-US" b="1" u="sng" dirty="0"/>
              <a:t>conductor</a:t>
            </a:r>
            <a:r>
              <a:rPr lang="en-US" dirty="0"/>
              <a:t>. Most metals, such as copper and aluminum, as good electric conductors</a:t>
            </a:r>
          </a:p>
        </p:txBody>
      </p:sp>
    </p:spTree>
    <p:extLst>
      <p:ext uri="{BB962C8B-B14F-4D97-AF65-F5344CB8AC3E}">
        <p14:creationId xmlns:p14="http://schemas.microsoft.com/office/powerpoint/2010/main" val="3851926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2DE1-A764-8355-4277-31CCCAF8F1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42E181-CEE5-FD62-CFA0-425E7F22437D}"/>
              </a:ext>
            </a:extLst>
          </p:cNvPr>
          <p:cNvSpPr>
            <a:spLocks noGrp="1"/>
          </p:cNvSpPr>
          <p:nvPr>
            <p:ph idx="1"/>
          </p:nvPr>
        </p:nvSpPr>
        <p:spPr/>
        <p:txBody>
          <a:bodyPr/>
          <a:lstStyle/>
          <a:p>
            <a:endParaRPr lang="en-US"/>
          </a:p>
        </p:txBody>
      </p:sp>
      <p:pic>
        <p:nvPicPr>
          <p:cNvPr id="3074" name="Picture 2" descr="10 Examples of Electrical Conductors and Insulators">
            <a:extLst>
              <a:ext uri="{FF2B5EF4-FFF2-40B4-BE49-F238E27FC236}">
                <a16:creationId xmlns:a16="http://schemas.microsoft.com/office/drawing/2014/main" id="{5266EC02-CA28-A7A8-A656-353A75F82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2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695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7197-7113-137F-951C-51259C99964E}"/>
              </a:ext>
            </a:extLst>
          </p:cNvPr>
          <p:cNvSpPr>
            <a:spLocks noGrp="1"/>
          </p:cNvSpPr>
          <p:nvPr>
            <p:ph type="title"/>
          </p:nvPr>
        </p:nvSpPr>
        <p:spPr/>
        <p:txBody>
          <a:bodyPr/>
          <a:lstStyle/>
          <a:p>
            <a:endParaRPr lang="en-US"/>
          </a:p>
        </p:txBody>
      </p:sp>
      <p:pic>
        <p:nvPicPr>
          <p:cNvPr id="4" name="Science - Electric Conductors and Insulators">
            <a:hlinkClick r:id="" action="ppaction://media"/>
            <a:extLst>
              <a:ext uri="{FF2B5EF4-FFF2-40B4-BE49-F238E27FC236}">
                <a16:creationId xmlns:a16="http://schemas.microsoft.com/office/drawing/2014/main" id="{3B15EC87-FBDE-504D-F2EB-142054FBE7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9613" y="222250"/>
            <a:ext cx="8335962" cy="6251575"/>
          </a:xfrm>
        </p:spPr>
      </p:pic>
    </p:spTree>
    <p:extLst>
      <p:ext uri="{BB962C8B-B14F-4D97-AF65-F5344CB8AC3E}">
        <p14:creationId xmlns:p14="http://schemas.microsoft.com/office/powerpoint/2010/main" val="334914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C024-A909-8EF5-BEC3-5F433B0AB5B1}"/>
              </a:ext>
            </a:extLst>
          </p:cNvPr>
          <p:cNvSpPr>
            <a:spLocks noGrp="1"/>
          </p:cNvSpPr>
          <p:nvPr>
            <p:ph type="title"/>
          </p:nvPr>
        </p:nvSpPr>
        <p:spPr/>
        <p:txBody>
          <a:bodyPr/>
          <a:lstStyle/>
          <a:p>
            <a:r>
              <a:rPr lang="en-US" dirty="0"/>
              <a:t>Transferring Charge </a:t>
            </a:r>
          </a:p>
        </p:txBody>
      </p:sp>
      <p:sp>
        <p:nvSpPr>
          <p:cNvPr id="3" name="Content Placeholder 2">
            <a:extLst>
              <a:ext uri="{FF2B5EF4-FFF2-40B4-BE49-F238E27FC236}">
                <a16:creationId xmlns:a16="http://schemas.microsoft.com/office/drawing/2014/main" id="{7934F242-9A5F-CDE5-1026-B8DAA1631143}"/>
              </a:ext>
            </a:extLst>
          </p:cNvPr>
          <p:cNvSpPr>
            <a:spLocks noGrp="1"/>
          </p:cNvSpPr>
          <p:nvPr>
            <p:ph idx="1"/>
          </p:nvPr>
        </p:nvSpPr>
        <p:spPr/>
        <p:txBody>
          <a:bodyPr/>
          <a:lstStyle/>
          <a:p>
            <a:r>
              <a:rPr lang="en-US" dirty="0"/>
              <a:t>When conducting objects with unequal charges touch, charged particles flow </a:t>
            </a:r>
            <a:r>
              <a:rPr lang="en-US" b="1" dirty="0"/>
              <a:t>from the object with a greater concentration of negative charge to the object with a lower concentration of negative charge</a:t>
            </a:r>
            <a:r>
              <a:rPr lang="en-US" dirty="0"/>
              <a:t>, as shown in the figure below. The flow </a:t>
            </a:r>
            <a:r>
              <a:rPr lang="en-US" b="1" dirty="0"/>
              <a:t>continues until the concentration of charge on both objects is equal</a:t>
            </a:r>
            <a:r>
              <a:rPr lang="en-US" dirty="0"/>
              <a:t>. </a:t>
            </a:r>
          </a:p>
          <a:p>
            <a:r>
              <a:rPr lang="en-US" dirty="0"/>
              <a:t>Transfer of charged </a:t>
            </a:r>
            <a:r>
              <a:rPr lang="en-US" dirty="0" err="1"/>
              <a:t>partciles</a:t>
            </a:r>
            <a:r>
              <a:rPr lang="en-US" dirty="0"/>
              <a:t> between two conductors is conduction. This is similar to water flowing from a container with a higher water level to a container with a lower water level.</a:t>
            </a:r>
          </a:p>
        </p:txBody>
      </p:sp>
    </p:spTree>
    <p:extLst>
      <p:ext uri="{BB962C8B-B14F-4D97-AF65-F5344CB8AC3E}">
        <p14:creationId xmlns:p14="http://schemas.microsoft.com/office/powerpoint/2010/main" val="148308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FD7E-2DA5-B9C3-BFBC-2588832D610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10353B-B2EE-15DB-0301-324CBA35B525}"/>
              </a:ext>
            </a:extLst>
          </p:cNvPr>
          <p:cNvPicPr>
            <a:picLocks noGrp="1" noChangeAspect="1"/>
          </p:cNvPicPr>
          <p:nvPr>
            <p:ph idx="1"/>
          </p:nvPr>
        </p:nvPicPr>
        <p:blipFill>
          <a:blip r:embed="rId2"/>
          <a:stretch>
            <a:fillRect/>
          </a:stretch>
        </p:blipFill>
        <p:spPr>
          <a:xfrm>
            <a:off x="668654" y="1202263"/>
            <a:ext cx="11175024" cy="4284137"/>
          </a:xfrm>
        </p:spPr>
      </p:pic>
    </p:spTree>
    <p:extLst>
      <p:ext uri="{BB962C8B-B14F-4D97-AF65-F5344CB8AC3E}">
        <p14:creationId xmlns:p14="http://schemas.microsoft.com/office/powerpoint/2010/main" val="891245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67AB-9E10-6448-3EC2-A8D2641E8C5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8E595A2-D70C-286A-C064-C22BA161F9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D91F0A5-4BB2-0D57-4E98-64FEE75D3475}"/>
              </a:ext>
            </a:extLst>
          </p:cNvPr>
          <p:cNvPicPr>
            <a:picLocks noChangeAspect="1"/>
          </p:cNvPicPr>
          <p:nvPr/>
        </p:nvPicPr>
        <p:blipFill>
          <a:blip r:embed="rId2"/>
          <a:stretch>
            <a:fillRect/>
          </a:stretch>
        </p:blipFill>
        <p:spPr>
          <a:xfrm>
            <a:off x="1438275" y="1733550"/>
            <a:ext cx="9315450" cy="3390900"/>
          </a:xfrm>
          <a:prstGeom prst="rect">
            <a:avLst/>
          </a:prstGeom>
        </p:spPr>
      </p:pic>
    </p:spTree>
    <p:extLst>
      <p:ext uri="{BB962C8B-B14F-4D97-AF65-F5344CB8AC3E}">
        <p14:creationId xmlns:p14="http://schemas.microsoft.com/office/powerpoint/2010/main" val="220932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12B6-53BB-30D7-CFBA-54A9DC3A7E35}"/>
              </a:ext>
            </a:extLst>
          </p:cNvPr>
          <p:cNvSpPr>
            <a:spLocks noGrp="1"/>
          </p:cNvSpPr>
          <p:nvPr>
            <p:ph type="title"/>
          </p:nvPr>
        </p:nvSpPr>
        <p:spPr/>
        <p:txBody>
          <a:bodyPr/>
          <a:lstStyle/>
          <a:p>
            <a:r>
              <a:rPr lang="en-US" dirty="0"/>
              <a:t>Conservation of Charge </a:t>
            </a:r>
          </a:p>
        </p:txBody>
      </p:sp>
      <p:sp>
        <p:nvSpPr>
          <p:cNvPr id="3" name="Content Placeholder 2">
            <a:extLst>
              <a:ext uri="{FF2B5EF4-FFF2-40B4-BE49-F238E27FC236}">
                <a16:creationId xmlns:a16="http://schemas.microsoft.com/office/drawing/2014/main" id="{F6A924E5-FC19-450E-2B45-734F03D96D69}"/>
              </a:ext>
            </a:extLst>
          </p:cNvPr>
          <p:cNvSpPr>
            <a:spLocks noGrp="1"/>
          </p:cNvSpPr>
          <p:nvPr>
            <p:ph idx="1"/>
          </p:nvPr>
        </p:nvSpPr>
        <p:spPr/>
        <p:txBody>
          <a:bodyPr/>
          <a:lstStyle/>
          <a:p>
            <a:r>
              <a:rPr lang="en-US" dirty="0"/>
              <a:t>The amount of water in the example illustrated above did not change. The amount of water in the full container at the beginning of the procedure is the same as the amount of water after the two containers became equal. </a:t>
            </a:r>
          </a:p>
          <a:p>
            <a:r>
              <a:rPr lang="en-US" dirty="0">
                <a:highlight>
                  <a:srgbClr val="FFFF00"/>
                </a:highlight>
              </a:rPr>
              <a:t>The total charge in the system also does not change. The total charge in a closed system does not change</a:t>
            </a:r>
          </a:p>
        </p:txBody>
      </p:sp>
    </p:spTree>
    <p:extLst>
      <p:ext uri="{BB962C8B-B14F-4D97-AF65-F5344CB8AC3E}">
        <p14:creationId xmlns:p14="http://schemas.microsoft.com/office/powerpoint/2010/main" val="2669452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7587-319A-CB96-1755-ADE78FCA111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45444BB-F5BE-B9EB-7E5F-A38A4FB0898A}"/>
              </a:ext>
            </a:extLst>
          </p:cNvPr>
          <p:cNvPicPr>
            <a:picLocks noGrp="1" noChangeAspect="1"/>
          </p:cNvPicPr>
          <p:nvPr>
            <p:ph idx="1"/>
          </p:nvPr>
        </p:nvPicPr>
        <p:blipFill>
          <a:blip r:embed="rId2"/>
          <a:stretch>
            <a:fillRect/>
          </a:stretch>
        </p:blipFill>
        <p:spPr>
          <a:xfrm>
            <a:off x="650377" y="835232"/>
            <a:ext cx="10891245" cy="5187536"/>
          </a:xfrm>
        </p:spPr>
      </p:pic>
    </p:spTree>
    <p:extLst>
      <p:ext uri="{BB962C8B-B14F-4D97-AF65-F5344CB8AC3E}">
        <p14:creationId xmlns:p14="http://schemas.microsoft.com/office/powerpoint/2010/main" val="3016956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773E4-3AFB-14CE-3790-2686CB1FBDD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dirty="0">
                <a:solidFill>
                  <a:schemeClr val="tx1"/>
                </a:solidFill>
                <a:latin typeface="+mj-lt"/>
                <a:ea typeface="+mj-ea"/>
                <a:cs typeface="+mj-cs"/>
              </a:rPr>
              <a:t>Inspire science lesson check </a:t>
            </a:r>
          </a:p>
        </p:txBody>
      </p:sp>
      <p:pic>
        <p:nvPicPr>
          <p:cNvPr id="6" name="Graphic 5" descr="Open Enrollment">
            <a:extLst>
              <a:ext uri="{FF2B5EF4-FFF2-40B4-BE49-F238E27FC236}">
                <a16:creationId xmlns:a16="http://schemas.microsoft.com/office/drawing/2014/main" id="{411D04C8-682E-5662-7046-EF4C3546D6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270290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18445-4622-AA91-179D-419F6112CD19}"/>
              </a:ext>
            </a:extLst>
          </p:cNvPr>
          <p:cNvSpPr>
            <a:spLocks noGrp="1"/>
          </p:cNvSpPr>
          <p:nvPr>
            <p:ph type="title"/>
          </p:nvPr>
        </p:nvSpPr>
        <p:spPr/>
        <p:txBody>
          <a:bodyPr/>
          <a:lstStyle/>
          <a:p>
            <a:r>
              <a:rPr lang="en-US" dirty="0"/>
              <a:t>How do electric charges interact? </a:t>
            </a:r>
          </a:p>
        </p:txBody>
      </p:sp>
      <p:sp>
        <p:nvSpPr>
          <p:cNvPr id="3" name="Content Placeholder 2">
            <a:extLst>
              <a:ext uri="{FF2B5EF4-FFF2-40B4-BE49-F238E27FC236}">
                <a16:creationId xmlns:a16="http://schemas.microsoft.com/office/drawing/2014/main" id="{5012301D-057D-2D1B-310E-5F2839947AAC}"/>
              </a:ext>
            </a:extLst>
          </p:cNvPr>
          <p:cNvSpPr>
            <a:spLocks noGrp="1"/>
          </p:cNvSpPr>
          <p:nvPr>
            <p:ph idx="1"/>
          </p:nvPr>
        </p:nvSpPr>
        <p:spPr/>
        <p:txBody>
          <a:bodyPr>
            <a:normAutofit fontScale="92500" lnSpcReduction="10000"/>
          </a:bodyPr>
          <a:lstStyle/>
          <a:p>
            <a:r>
              <a:rPr lang="en-US" dirty="0"/>
              <a:t>a charged object does not have to touch another charged object to apply a force to it. </a:t>
            </a:r>
          </a:p>
          <a:p>
            <a:r>
              <a:rPr lang="en-US" dirty="0"/>
              <a:t>There are two types of electric charge—positive charge and negative charge. </a:t>
            </a:r>
          </a:p>
          <a:p>
            <a:r>
              <a:rPr lang="en-US" dirty="0"/>
              <a:t>oppositely charged particles attract each other. </a:t>
            </a:r>
          </a:p>
          <a:p>
            <a:r>
              <a:rPr lang="en-US" dirty="0"/>
              <a:t>Similarly charged particles repel each other.</a:t>
            </a:r>
          </a:p>
          <a:p>
            <a:r>
              <a:rPr lang="en-US" dirty="0"/>
              <a:t> The invisible region surrounding a charged object is called an electric field.</a:t>
            </a:r>
          </a:p>
          <a:p>
            <a:r>
              <a:rPr lang="en-US" dirty="0"/>
              <a:t> It applies an electric force to other charged objects, even when the objects are not touching. </a:t>
            </a:r>
            <a:r>
              <a:rPr lang="en-US" b="1" dirty="0">
                <a:highlight>
                  <a:srgbClr val="FFFF00"/>
                </a:highlight>
              </a:rPr>
              <a:t>This means that an electric force is a noncontact force</a:t>
            </a:r>
            <a:r>
              <a:rPr lang="en-US" dirty="0"/>
              <a:t>. The electric force applied by an object’s electric field either attracts or repels other charged objects.</a:t>
            </a:r>
          </a:p>
        </p:txBody>
      </p:sp>
    </p:spTree>
    <p:extLst>
      <p:ext uri="{BB962C8B-B14F-4D97-AF65-F5344CB8AC3E}">
        <p14:creationId xmlns:p14="http://schemas.microsoft.com/office/powerpoint/2010/main" val="115464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C31E-818D-2613-2E30-2AAB43E189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4EFED5-D1EA-0863-E426-4B9C2E13287E}"/>
              </a:ext>
            </a:extLst>
          </p:cNvPr>
          <p:cNvPicPr>
            <a:picLocks noGrp="1" noChangeAspect="1"/>
          </p:cNvPicPr>
          <p:nvPr>
            <p:ph idx="1"/>
          </p:nvPr>
        </p:nvPicPr>
        <p:blipFill>
          <a:blip r:embed="rId2"/>
          <a:stretch>
            <a:fillRect/>
          </a:stretch>
        </p:blipFill>
        <p:spPr>
          <a:xfrm>
            <a:off x="400878" y="1286667"/>
            <a:ext cx="10646674" cy="4637053"/>
          </a:xfrm>
        </p:spPr>
      </p:pic>
    </p:spTree>
    <p:extLst>
      <p:ext uri="{BB962C8B-B14F-4D97-AF65-F5344CB8AC3E}">
        <p14:creationId xmlns:p14="http://schemas.microsoft.com/office/powerpoint/2010/main" val="112920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A658-EDD3-5AA0-4BC8-8128B758412C}"/>
              </a:ext>
            </a:extLst>
          </p:cNvPr>
          <p:cNvSpPr>
            <a:spLocks noGrp="1"/>
          </p:cNvSpPr>
          <p:nvPr>
            <p:ph type="title"/>
          </p:nvPr>
        </p:nvSpPr>
        <p:spPr/>
        <p:txBody>
          <a:bodyPr/>
          <a:lstStyle/>
          <a:p>
            <a:r>
              <a:rPr lang="en-US" dirty="0"/>
              <a:t>What determines the strength of an electric field? </a:t>
            </a:r>
          </a:p>
        </p:txBody>
      </p:sp>
      <p:sp>
        <p:nvSpPr>
          <p:cNvPr id="3" name="Content Placeholder 2">
            <a:extLst>
              <a:ext uri="{FF2B5EF4-FFF2-40B4-BE49-F238E27FC236}">
                <a16:creationId xmlns:a16="http://schemas.microsoft.com/office/drawing/2014/main" id="{34B1E708-73F5-3441-3C73-E34442D6EE93}"/>
              </a:ext>
            </a:extLst>
          </p:cNvPr>
          <p:cNvSpPr>
            <a:spLocks noGrp="1"/>
          </p:cNvSpPr>
          <p:nvPr>
            <p:ph idx="1"/>
          </p:nvPr>
        </p:nvSpPr>
        <p:spPr>
          <a:xfrm>
            <a:off x="838200" y="1825625"/>
            <a:ext cx="8108852" cy="4351338"/>
          </a:xfrm>
        </p:spPr>
        <p:txBody>
          <a:bodyPr/>
          <a:lstStyle/>
          <a:p>
            <a:r>
              <a:rPr lang="en-US" dirty="0"/>
              <a:t>The strength of the electric force between two charged objects depends on two variable</a:t>
            </a:r>
          </a:p>
          <a:p>
            <a:r>
              <a:rPr lang="en-US" dirty="0"/>
              <a:t>—the total amount of electric charge on both objects </a:t>
            </a:r>
          </a:p>
          <a:p>
            <a:r>
              <a:rPr lang="en-US" dirty="0"/>
              <a:t>— and the distance between the objects.</a:t>
            </a:r>
          </a:p>
          <a:p>
            <a:r>
              <a:rPr lang="en-US" dirty="0"/>
              <a:t> When you brush your hair, charged particles move from the brush to your hair. This causes the brush and your hair to each have a static charge. </a:t>
            </a:r>
            <a:r>
              <a:rPr lang="en-US" dirty="0">
                <a:highlight>
                  <a:srgbClr val="FFFF00"/>
                </a:highlight>
              </a:rPr>
              <a:t>The brush is negatively charged; your hair is positively charged. The brush and your hair attract each other. </a:t>
            </a:r>
          </a:p>
        </p:txBody>
      </p:sp>
      <p:pic>
        <p:nvPicPr>
          <p:cNvPr id="1026" name="Picture 2" descr="Electricity — Now It's a Open Secret ( Part 1 ) | by Suhas Mahindrakar |  Medium">
            <a:extLst>
              <a:ext uri="{FF2B5EF4-FFF2-40B4-BE49-F238E27FC236}">
                <a16:creationId xmlns:a16="http://schemas.microsoft.com/office/drawing/2014/main" id="{79500BD8-AB87-2A62-2C9B-D2704A53E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6663" y="2293033"/>
            <a:ext cx="2339237" cy="298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4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30C8-4B70-B6F3-7D2E-13189196D2D7}"/>
              </a:ext>
            </a:extLst>
          </p:cNvPr>
          <p:cNvSpPr>
            <a:spLocks noGrp="1"/>
          </p:cNvSpPr>
          <p:nvPr>
            <p:ph type="title"/>
          </p:nvPr>
        </p:nvSpPr>
        <p:spPr/>
        <p:txBody>
          <a:bodyPr/>
          <a:lstStyle/>
          <a:p>
            <a:r>
              <a:rPr lang="en-US" dirty="0"/>
              <a:t>Electric Field Strength </a:t>
            </a:r>
          </a:p>
        </p:txBody>
      </p:sp>
      <p:sp>
        <p:nvSpPr>
          <p:cNvPr id="3" name="Content Placeholder 2">
            <a:extLst>
              <a:ext uri="{FF2B5EF4-FFF2-40B4-BE49-F238E27FC236}">
                <a16:creationId xmlns:a16="http://schemas.microsoft.com/office/drawing/2014/main" id="{3AA9DF52-5BBD-8E62-223F-5A33EA3475AB}"/>
              </a:ext>
            </a:extLst>
          </p:cNvPr>
          <p:cNvSpPr>
            <a:spLocks noGrp="1"/>
          </p:cNvSpPr>
          <p:nvPr>
            <p:ph idx="1"/>
          </p:nvPr>
        </p:nvSpPr>
        <p:spPr>
          <a:xfrm>
            <a:off x="639417" y="1441311"/>
            <a:ext cx="10515600" cy="5158271"/>
          </a:xfrm>
        </p:spPr>
        <p:txBody>
          <a:bodyPr>
            <a:normAutofit fontScale="92500" lnSpcReduction="20000"/>
          </a:bodyPr>
          <a:lstStyle/>
          <a:p>
            <a:r>
              <a:rPr lang="en-US" dirty="0"/>
              <a:t>Brushing your hair once or twice transfers some charged particles from the brush to your hair. The force of attraction is not very strong. </a:t>
            </a:r>
            <a:r>
              <a:rPr lang="en-US" dirty="0">
                <a:highlight>
                  <a:srgbClr val="FFFF00"/>
                </a:highlight>
              </a:rPr>
              <a:t>More brushing transfers more charged particles </a:t>
            </a:r>
            <a:r>
              <a:rPr lang="en-US" dirty="0"/>
              <a:t>from the brush to your hair.</a:t>
            </a:r>
          </a:p>
          <a:p>
            <a:r>
              <a:rPr lang="en-US" dirty="0"/>
              <a:t> It increases the strength of the electric force of attraction between the brush and your hair. </a:t>
            </a:r>
          </a:p>
          <a:p>
            <a:r>
              <a:rPr lang="en-US" dirty="0">
                <a:highlight>
                  <a:srgbClr val="FFFF00"/>
                </a:highlight>
              </a:rPr>
              <a:t>Distance also affects the strength </a:t>
            </a:r>
            <a:r>
              <a:rPr lang="en-US" dirty="0"/>
              <a:t>of the electric force between electric charges. </a:t>
            </a:r>
          </a:p>
          <a:p>
            <a:r>
              <a:rPr lang="en-US" u="sng" dirty="0"/>
              <a:t>Brushing your hair produces an unbalanced positive charge on the brush and an unbalanced negative charge on your hair.</a:t>
            </a:r>
            <a:r>
              <a:rPr lang="en-US" dirty="0"/>
              <a:t> </a:t>
            </a:r>
          </a:p>
          <a:p>
            <a:r>
              <a:rPr lang="en-US" dirty="0"/>
              <a:t>Electric fields surround these electric charges. The fields are more intense near the charges</a:t>
            </a:r>
            <a:r>
              <a:rPr lang="en-US" b="1" dirty="0"/>
              <a:t>. A more intense electric field applies a stronger electric force to other objects. </a:t>
            </a:r>
          </a:p>
          <a:p>
            <a:r>
              <a:rPr lang="en-US" dirty="0">
                <a:highlight>
                  <a:srgbClr val="FF00FF"/>
                </a:highlight>
              </a:rPr>
              <a:t>When the brush is close to your hair, the force of attraction is very noticeable. As the distance between charged objects increases, the electric force between them decreases</a:t>
            </a:r>
            <a:r>
              <a:rPr lang="en-US" dirty="0"/>
              <a:t>.</a:t>
            </a:r>
          </a:p>
        </p:txBody>
      </p:sp>
    </p:spTree>
    <p:extLst>
      <p:ext uri="{BB962C8B-B14F-4D97-AF65-F5344CB8AC3E}">
        <p14:creationId xmlns:p14="http://schemas.microsoft.com/office/powerpoint/2010/main" val="114823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9DBF-55B5-6440-4733-2729E4DCCA17}"/>
              </a:ext>
            </a:extLst>
          </p:cNvPr>
          <p:cNvSpPr>
            <a:spLocks noGrp="1"/>
          </p:cNvSpPr>
          <p:nvPr>
            <p:ph type="title"/>
          </p:nvPr>
        </p:nvSpPr>
        <p:spPr>
          <a:xfrm>
            <a:off x="640080" y="325369"/>
            <a:ext cx="4368602" cy="1956841"/>
          </a:xfrm>
        </p:spPr>
        <p:txBody>
          <a:bodyPr anchor="b">
            <a:normAutofit/>
          </a:bodyPr>
          <a:lstStyle/>
          <a:p>
            <a:r>
              <a:rPr lang="en-US" sz="4200"/>
              <a:t>What happens when electric fields interact? </a:t>
            </a:r>
          </a:p>
        </p:txBody>
      </p:sp>
      <p:sp>
        <p:nvSpPr>
          <p:cNvPr id="3" name="Content Placeholder 2">
            <a:extLst>
              <a:ext uri="{FF2B5EF4-FFF2-40B4-BE49-F238E27FC236}">
                <a16:creationId xmlns:a16="http://schemas.microsoft.com/office/drawing/2014/main" id="{8F56DFDD-219F-95D9-639D-FE84DAD14FA1}"/>
              </a:ext>
            </a:extLst>
          </p:cNvPr>
          <p:cNvSpPr>
            <a:spLocks noGrp="1"/>
          </p:cNvSpPr>
          <p:nvPr>
            <p:ph idx="1"/>
          </p:nvPr>
        </p:nvSpPr>
        <p:spPr>
          <a:xfrm>
            <a:off x="640080" y="2872899"/>
            <a:ext cx="4243589" cy="3320668"/>
          </a:xfrm>
        </p:spPr>
        <p:txBody>
          <a:bodyPr>
            <a:normAutofit/>
          </a:bodyPr>
          <a:lstStyle/>
          <a:p>
            <a:r>
              <a:rPr lang="en-US" sz="2200"/>
              <a:t>You now know that the </a:t>
            </a:r>
            <a:r>
              <a:rPr lang="en-US" sz="2200">
                <a:highlight>
                  <a:srgbClr val="FFFF00"/>
                </a:highlight>
              </a:rPr>
              <a:t>strength of an electric field depends on the distance and the size of the electric charge on the objects</a:t>
            </a:r>
            <a:r>
              <a:rPr lang="en-US" sz="2200"/>
              <a:t>. </a:t>
            </a:r>
          </a:p>
          <a:p>
            <a:r>
              <a:rPr lang="en-US" sz="2200"/>
              <a:t>What do you think the field would look like if there were both positive and negative charges? How do you think their fields would interact?</a:t>
            </a:r>
          </a:p>
        </p:txBody>
      </p:sp>
      <p:pic>
        <p:nvPicPr>
          <p:cNvPr id="4" name="Picture 2" descr="The Electric Field Revisited | Boundless Physics">
            <a:extLst>
              <a:ext uri="{FF2B5EF4-FFF2-40B4-BE49-F238E27FC236}">
                <a16:creationId xmlns:a16="http://schemas.microsoft.com/office/drawing/2014/main" id="{0C938289-8442-16CB-359B-48A5A9026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4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95EE-4A4C-42ED-51DF-AEBEC14E3B43}"/>
              </a:ext>
            </a:extLst>
          </p:cNvPr>
          <p:cNvSpPr>
            <a:spLocks noGrp="1"/>
          </p:cNvSpPr>
          <p:nvPr>
            <p:ph type="title"/>
          </p:nvPr>
        </p:nvSpPr>
        <p:spPr/>
        <p:txBody>
          <a:bodyPr/>
          <a:lstStyle/>
          <a:p>
            <a:r>
              <a:rPr lang="en-US" dirty="0"/>
              <a:t>Electric Potential Energy </a:t>
            </a:r>
          </a:p>
        </p:txBody>
      </p:sp>
      <p:sp>
        <p:nvSpPr>
          <p:cNvPr id="3" name="Content Placeholder 2">
            <a:extLst>
              <a:ext uri="{FF2B5EF4-FFF2-40B4-BE49-F238E27FC236}">
                <a16:creationId xmlns:a16="http://schemas.microsoft.com/office/drawing/2014/main" id="{6B41D22B-54CD-3F6D-8599-CE3B90757658}"/>
              </a:ext>
            </a:extLst>
          </p:cNvPr>
          <p:cNvSpPr>
            <a:spLocks noGrp="1"/>
          </p:cNvSpPr>
          <p:nvPr>
            <p:ph idx="1"/>
          </p:nvPr>
        </p:nvSpPr>
        <p:spPr>
          <a:xfrm>
            <a:off x="838200" y="1825625"/>
            <a:ext cx="6491068" cy="4351338"/>
          </a:xfrm>
        </p:spPr>
        <p:txBody>
          <a:bodyPr>
            <a:normAutofit/>
          </a:bodyPr>
          <a:lstStyle/>
          <a:p>
            <a:r>
              <a:rPr lang="en-US" dirty="0">
                <a:highlight>
                  <a:srgbClr val="FFFF00"/>
                </a:highlight>
              </a:rPr>
              <a:t>Stored energy due to interactions of charges in an electric field is called electric potential energy. </a:t>
            </a:r>
          </a:p>
          <a:p>
            <a:r>
              <a:rPr lang="en-US" dirty="0"/>
              <a:t>When two opposite charges attract each other, a force must be applied to keep the opposite charges apart. When the force is applied, energy is added to the electric charges. This means the electric potential energy between the two charges increases.. </a:t>
            </a:r>
          </a:p>
        </p:txBody>
      </p:sp>
      <p:pic>
        <p:nvPicPr>
          <p:cNvPr id="1026" name="Picture 2" descr="What are the Three Ways to Charge an Object - A Plus Topper">
            <a:extLst>
              <a:ext uri="{FF2B5EF4-FFF2-40B4-BE49-F238E27FC236}">
                <a16:creationId xmlns:a16="http://schemas.microsoft.com/office/drawing/2014/main" id="{C9D9508C-930E-5396-F45F-40FB1D7E7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95" y="2360051"/>
            <a:ext cx="4187480" cy="239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916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95EE-4A4C-42ED-51DF-AEBEC14E3B43}"/>
              </a:ext>
            </a:extLst>
          </p:cNvPr>
          <p:cNvSpPr>
            <a:spLocks noGrp="1"/>
          </p:cNvSpPr>
          <p:nvPr>
            <p:ph type="title"/>
          </p:nvPr>
        </p:nvSpPr>
        <p:spPr/>
        <p:txBody>
          <a:bodyPr/>
          <a:lstStyle/>
          <a:p>
            <a:r>
              <a:rPr lang="en-US" dirty="0"/>
              <a:t>Electric Potential Energy </a:t>
            </a:r>
          </a:p>
        </p:txBody>
      </p:sp>
      <p:sp>
        <p:nvSpPr>
          <p:cNvPr id="3" name="Content Placeholder 2">
            <a:extLst>
              <a:ext uri="{FF2B5EF4-FFF2-40B4-BE49-F238E27FC236}">
                <a16:creationId xmlns:a16="http://schemas.microsoft.com/office/drawing/2014/main" id="{6B41D22B-54CD-3F6D-8599-CE3B90757658}"/>
              </a:ext>
            </a:extLst>
          </p:cNvPr>
          <p:cNvSpPr>
            <a:spLocks noGrp="1"/>
          </p:cNvSpPr>
          <p:nvPr>
            <p:ph idx="1"/>
          </p:nvPr>
        </p:nvSpPr>
        <p:spPr>
          <a:xfrm>
            <a:off x="838200" y="1825625"/>
            <a:ext cx="4224130" cy="4351338"/>
          </a:xfrm>
        </p:spPr>
        <p:txBody>
          <a:bodyPr>
            <a:normAutofit/>
          </a:bodyPr>
          <a:lstStyle/>
          <a:p>
            <a:r>
              <a:rPr lang="en-US" dirty="0"/>
              <a:t>Electric potential energy depends on the size of the charges and the distance between the two charges.</a:t>
            </a:r>
          </a:p>
          <a:p>
            <a:r>
              <a:rPr lang="en-US" dirty="0"/>
              <a:t> The electric potential energy is </a:t>
            </a:r>
            <a:r>
              <a:rPr lang="en-US" dirty="0">
                <a:highlight>
                  <a:srgbClr val="FFFF00"/>
                </a:highlight>
              </a:rPr>
              <a:t>greater with larger charges</a:t>
            </a:r>
            <a:r>
              <a:rPr lang="en-US" dirty="0"/>
              <a:t>. </a:t>
            </a:r>
          </a:p>
          <a:p>
            <a:r>
              <a:rPr lang="en-US" dirty="0"/>
              <a:t>It is also </a:t>
            </a:r>
            <a:r>
              <a:rPr lang="en-US" dirty="0">
                <a:highlight>
                  <a:srgbClr val="FFFF00"/>
                </a:highlight>
              </a:rPr>
              <a:t>larger when the distance between the charges is greater. </a:t>
            </a:r>
            <a:endParaRPr lang="en-US" dirty="0"/>
          </a:p>
        </p:txBody>
      </p:sp>
      <p:pic>
        <p:nvPicPr>
          <p:cNvPr id="4" name="Content Placeholder 4">
            <a:extLst>
              <a:ext uri="{FF2B5EF4-FFF2-40B4-BE49-F238E27FC236}">
                <a16:creationId xmlns:a16="http://schemas.microsoft.com/office/drawing/2014/main" id="{F63889C7-B15D-8520-FFBC-CCC280FC772B}"/>
              </a:ext>
            </a:extLst>
          </p:cNvPr>
          <p:cNvPicPr>
            <a:picLocks noChangeAspect="1"/>
          </p:cNvPicPr>
          <p:nvPr/>
        </p:nvPicPr>
        <p:blipFill>
          <a:blip r:embed="rId2"/>
          <a:stretch>
            <a:fillRect/>
          </a:stretch>
        </p:blipFill>
        <p:spPr>
          <a:xfrm>
            <a:off x="5673970" y="1690688"/>
            <a:ext cx="5830955" cy="4010373"/>
          </a:xfrm>
          <a:prstGeom prst="rect">
            <a:avLst/>
          </a:prstGeom>
        </p:spPr>
      </p:pic>
    </p:spTree>
    <p:extLst>
      <p:ext uri="{BB962C8B-B14F-4D97-AF65-F5344CB8AC3E}">
        <p14:creationId xmlns:p14="http://schemas.microsoft.com/office/powerpoint/2010/main" val="1091814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TotalTime>
  <Words>951</Words>
  <Application>Microsoft Macintosh PowerPoint</Application>
  <PresentationFormat>Widescreen</PresentationFormat>
  <Paragraphs>56</Paragraphs>
  <Slides>20</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Electric Forces</vt:lpstr>
      <vt:lpstr>PowerPoint Presentation</vt:lpstr>
      <vt:lpstr>How do electric charges interact? </vt:lpstr>
      <vt:lpstr>PowerPoint Presentation</vt:lpstr>
      <vt:lpstr>What determines the strength of an electric field? </vt:lpstr>
      <vt:lpstr>Electric Field Strength </vt:lpstr>
      <vt:lpstr>What happens when electric fields interact? </vt:lpstr>
      <vt:lpstr>Electric Potential Energy </vt:lpstr>
      <vt:lpstr>Electric Potential Energy </vt:lpstr>
      <vt:lpstr>Charged Objects </vt:lpstr>
      <vt:lpstr>Neutral Object </vt:lpstr>
      <vt:lpstr>Charged particles</vt:lpstr>
      <vt:lpstr>Conductors and Insulators </vt:lpstr>
      <vt:lpstr>PowerPoint Presentation</vt:lpstr>
      <vt:lpstr>PowerPoint Presentation</vt:lpstr>
      <vt:lpstr>Transferring Charge </vt:lpstr>
      <vt:lpstr>PowerPoint Presentation</vt:lpstr>
      <vt:lpstr>PowerPoint Presentation</vt:lpstr>
      <vt:lpstr>Conservation of Charge </vt:lpstr>
      <vt:lpstr>Inspire science lesson check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 Forces</dc:title>
  <dc:creator>Eman  Hamdan  Mohammad  Alzaghal</dc:creator>
  <cp:lastModifiedBy>Ahmed Yehia</cp:lastModifiedBy>
  <cp:revision>23</cp:revision>
  <dcterms:created xsi:type="dcterms:W3CDTF">2022-05-26T08:08:09Z</dcterms:created>
  <dcterms:modified xsi:type="dcterms:W3CDTF">2023-04-10T10:35:02Z</dcterms:modified>
</cp:coreProperties>
</file>